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871-B5B2-4AE6-A3B9-C1CE11B40DA6}" type="datetimeFigureOut">
              <a:rPr lang="hu-HU" smtClean="0"/>
              <a:t>2014.09.28.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959-F0AA-4BA6-8AEA-F03F249C4083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871-B5B2-4AE6-A3B9-C1CE11B40DA6}" type="datetimeFigureOut">
              <a:rPr lang="hu-HU" smtClean="0"/>
              <a:t>2014.09.28.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959-F0AA-4BA6-8AEA-F03F249C4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871-B5B2-4AE6-A3B9-C1CE11B40DA6}" type="datetimeFigureOut">
              <a:rPr lang="hu-HU" smtClean="0"/>
              <a:t>2014.09.28.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959-F0AA-4BA6-8AEA-F03F249C4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871-B5B2-4AE6-A3B9-C1CE11B40DA6}" type="datetimeFigureOut">
              <a:rPr lang="hu-HU" smtClean="0"/>
              <a:t>2014.09.28.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959-F0AA-4BA6-8AEA-F03F249C4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871-B5B2-4AE6-A3B9-C1CE11B40DA6}" type="datetimeFigureOut">
              <a:rPr lang="hu-HU" smtClean="0"/>
              <a:t>2014.09.28.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959-F0AA-4BA6-8AEA-F03F249C4083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871-B5B2-4AE6-A3B9-C1CE11B40DA6}" type="datetimeFigureOut">
              <a:rPr lang="hu-HU" smtClean="0"/>
              <a:t>2014.09.28.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959-F0AA-4BA6-8AEA-F03F249C4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871-B5B2-4AE6-A3B9-C1CE11B40DA6}" type="datetimeFigureOut">
              <a:rPr lang="hu-HU" smtClean="0"/>
              <a:t>2014.09.28.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959-F0AA-4BA6-8AEA-F03F249C4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871-B5B2-4AE6-A3B9-C1CE11B40DA6}" type="datetimeFigureOut">
              <a:rPr lang="hu-HU" smtClean="0"/>
              <a:t>2014.09.28.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959-F0AA-4BA6-8AEA-F03F249C4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871-B5B2-4AE6-A3B9-C1CE11B40DA6}" type="datetimeFigureOut">
              <a:rPr lang="hu-HU" smtClean="0"/>
              <a:t>2014.09.28.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959-F0AA-4BA6-8AEA-F03F249C4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871-B5B2-4AE6-A3B9-C1CE11B40DA6}" type="datetimeFigureOut">
              <a:rPr lang="hu-HU" smtClean="0"/>
              <a:t>2014.09.28.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B959-F0AA-4BA6-8AEA-F03F249C4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871-B5B2-4AE6-A3B9-C1CE11B40DA6}" type="datetimeFigureOut">
              <a:rPr lang="hu-HU" smtClean="0"/>
              <a:t>2014.09.28.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87B959-F0AA-4BA6-8AEA-F03F249C4083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C79871-B5B2-4AE6-A3B9-C1CE11B40DA6}" type="datetimeFigureOut">
              <a:rPr lang="hu-HU" smtClean="0"/>
              <a:t>2014.09.28.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87B959-F0AA-4BA6-8AEA-F03F249C4083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I.</a:t>
            </a:r>
            <a:r>
              <a:rPr lang="hu-HU" dirty="0"/>
              <a:t> Szelő </a:t>
            </a:r>
            <a:r>
              <a:rPr lang="hu-HU" dirty="0" smtClean="0"/>
              <a:t>tétel és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969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4034408" cy="1582621"/>
          </a:xfrm>
        </p:spPr>
        <p:txBody>
          <a:bodyPr>
            <a:normAutofit fontScale="90000"/>
          </a:bodyPr>
          <a:lstStyle/>
          <a:p>
            <a:r>
              <a:rPr lang="hu-HU" u="sng" dirty="0"/>
              <a:t>Tétel:</a:t>
            </a:r>
            <a:r>
              <a:rPr lang="hu-HU" b="0" dirty="0"/>
              <a:t> </a:t>
            </a:r>
            <a:r>
              <a:rPr lang="hu-HU" i="1" dirty="0"/>
              <a:t>A körhöz egy külső pontból húzott érintőszakasz mértani közepe annak a két szakasznak, amelyek a külső pontra illeszkedő bármely szelőn a ponttól a körrel alkotott metszéspontokig terjednek</a:t>
            </a:r>
            <a:r>
              <a:rPr lang="hu-HU" b="0" dirty="0"/>
              <a:t>.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90836" y="2996952"/>
            <a:ext cx="2209800" cy="2179320"/>
          </a:xfrm>
        </p:spPr>
        <p:txBody>
          <a:bodyPr>
            <a:normAutofit/>
          </a:bodyPr>
          <a:lstStyle/>
          <a:p>
            <a:r>
              <a:rPr lang="hu-HU" sz="2800" dirty="0"/>
              <a:t>PE2=PB*PA</a:t>
            </a:r>
          </a:p>
        </p:txBody>
      </p:sp>
      <p:sp>
        <p:nvSpPr>
          <p:cNvPr id="6" name="Lefelé nyíl 5"/>
          <p:cNvSpPr/>
          <p:nvPr/>
        </p:nvSpPr>
        <p:spPr>
          <a:xfrm>
            <a:off x="1763688" y="234888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59532" y="3861048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Szerkesztés I.:</a:t>
            </a:r>
          </a:p>
          <a:p>
            <a:r>
              <a:rPr lang="hu-HU" dirty="0"/>
              <a:t>E</a:t>
            </a:r>
            <a:r>
              <a:rPr lang="hu-HU" dirty="0" smtClean="0"/>
              <a:t>gy </a:t>
            </a:r>
            <a:r>
              <a:rPr lang="hu-HU" dirty="0"/>
              <a:t>körhöz egy külső </a:t>
            </a:r>
            <a:r>
              <a:rPr lang="hu-HU" b="1" dirty="0"/>
              <a:t>"P"</a:t>
            </a:r>
            <a:r>
              <a:rPr lang="hu-HU" dirty="0"/>
              <a:t> pontból egy </a:t>
            </a:r>
            <a:r>
              <a:rPr lang="hu-HU" dirty="0" smtClean="0"/>
              <a:t>szelőt húztunk. </a:t>
            </a:r>
            <a:r>
              <a:rPr lang="hu-HU" dirty="0"/>
              <a:t>Ennek a </a:t>
            </a:r>
            <a:r>
              <a:rPr lang="hu-HU" dirty="0" smtClean="0"/>
              <a:t>körrel</a:t>
            </a:r>
            <a:r>
              <a:rPr lang="hu-HU" dirty="0"/>
              <a:t> való távolabbi metszéspontját </a:t>
            </a:r>
            <a:r>
              <a:rPr lang="hu-HU" dirty="0" smtClean="0"/>
              <a:t>jelöltük</a:t>
            </a:r>
            <a:r>
              <a:rPr lang="hu-HU" dirty="0"/>
              <a:t> </a:t>
            </a:r>
            <a:r>
              <a:rPr lang="hu-HU" b="1" dirty="0"/>
              <a:t>"B"</a:t>
            </a:r>
            <a:r>
              <a:rPr lang="hu-HU" dirty="0" err="1"/>
              <a:t>-vel</a:t>
            </a:r>
            <a:r>
              <a:rPr lang="hu-HU" dirty="0"/>
              <a:t>, a közelebbi </a:t>
            </a:r>
            <a:r>
              <a:rPr lang="hu-HU" dirty="0" smtClean="0"/>
              <a:t>metszéspontját pedig </a:t>
            </a:r>
            <a:r>
              <a:rPr lang="hu-HU" b="1" dirty="0" smtClean="0"/>
              <a:t>"</a:t>
            </a:r>
            <a:r>
              <a:rPr lang="hu-HU" b="1" dirty="0"/>
              <a:t>A"</a:t>
            </a:r>
            <a:r>
              <a:rPr lang="hu-HU" dirty="0" err="1"/>
              <a:t>-</a:t>
            </a:r>
            <a:r>
              <a:rPr lang="hu-HU" dirty="0" err="1" smtClean="0"/>
              <a:t>val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2" name="Kép helye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r="16957"/>
          <a:stretch>
            <a:fillRect/>
          </a:stretch>
        </p:blipFill>
        <p:spPr>
          <a:xfrm>
            <a:off x="4716016" y="3993658"/>
            <a:ext cx="4320478" cy="2864342"/>
          </a:xfr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5625"/>
            <a:ext cx="4320479" cy="229398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359612"/>
            <a:ext cx="4320479" cy="174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1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2212848" cy="1582621"/>
          </a:xfrm>
        </p:spPr>
        <p:txBody>
          <a:bodyPr>
            <a:normAutofit/>
          </a:bodyPr>
          <a:lstStyle/>
          <a:p>
            <a:r>
              <a:rPr lang="hu-HU" sz="2800" dirty="0" smtClean="0"/>
              <a:t>Szerkesztés II: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3024336" cy="18002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800" dirty="0"/>
              <a:t>O</a:t>
            </a:r>
            <a:r>
              <a:rPr lang="hu-HU" sz="1800" dirty="0" smtClean="0"/>
              <a:t>P szakaszra </a:t>
            </a:r>
            <a:r>
              <a:rPr lang="hu-HU" sz="1800" dirty="0" err="1" smtClean="0"/>
              <a:t>Thálesz-kört</a:t>
            </a:r>
            <a:r>
              <a:rPr lang="hu-HU" sz="1800" dirty="0" smtClean="0"/>
              <a:t> szerkesztettünk ,melynek az eredeti körrel való metszéspontja lesz az E érintési pont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" b="1114"/>
          <a:stretch>
            <a:fillRect/>
          </a:stretch>
        </p:blipFill>
        <p:spPr bwMode="auto">
          <a:xfrm>
            <a:off x="3419872" y="908720"/>
            <a:ext cx="5324477" cy="443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9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>
                <a:effectLst/>
              </a:rPr>
              <a:t>Bizonyítás</a:t>
            </a:r>
            <a:r>
              <a:rPr lang="hu-HU" u="sng" dirty="0" smtClean="0">
                <a:effectLst/>
              </a:rPr>
              <a:t>:</a:t>
            </a:r>
            <a:r>
              <a:rPr lang="hu-HU" b="0" dirty="0">
                <a:effectLst/>
              </a:rPr>
              <a:t/>
            </a:r>
            <a:br>
              <a:rPr lang="hu-HU" b="0" dirty="0">
                <a:effectLst/>
              </a:rPr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71254" y="908720"/>
            <a:ext cx="8568952" cy="48245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dirty="0"/>
              <a:t>Kössük össze a </a:t>
            </a:r>
            <a:r>
              <a:rPr lang="hu-HU" b="1" dirty="0"/>
              <a:t>"B"</a:t>
            </a:r>
            <a:r>
              <a:rPr lang="hu-HU" dirty="0"/>
              <a:t> és </a:t>
            </a:r>
            <a:r>
              <a:rPr lang="hu-HU" b="1" dirty="0"/>
              <a:t>"A"</a:t>
            </a:r>
            <a:r>
              <a:rPr lang="hu-HU" dirty="0"/>
              <a:t> metszéspontokat az </a:t>
            </a:r>
            <a:r>
              <a:rPr lang="hu-HU" b="1" dirty="0"/>
              <a:t>"E"</a:t>
            </a:r>
            <a:r>
              <a:rPr lang="hu-HU" dirty="0"/>
              <a:t> érintési ponttal.</a:t>
            </a:r>
          </a:p>
          <a:p>
            <a:r>
              <a:rPr lang="hu-HU" dirty="0"/>
              <a:t>A PBE és PAE háromszögek hasonlóak, mert:</a:t>
            </a:r>
          </a:p>
          <a:p>
            <a:r>
              <a:rPr lang="hu-HU" dirty="0"/>
              <a:t>az ABE szög egyenlő AEP szöggel, mert mindketten az AE ívhez tartozó kerületi szögek, másrészt a P csúcsnál lévő szögük közös.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5756209" cy="40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640960" cy="36004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hu-HU" sz="2000" dirty="0"/>
              <a:t>Ebből következik, hogy megfelelő oldalaiknak az aránya </a:t>
            </a:r>
            <a:r>
              <a:rPr lang="hu-HU" sz="2000" dirty="0" err="1"/>
              <a:t>egyenlő.Azaz</a:t>
            </a:r>
            <a:r>
              <a:rPr lang="hu-HU" sz="2000" dirty="0"/>
              <a:t> PE szakasz aránylik PB szakaszhoz,és PA szakasz PE szakaszhoz tehát arányosság adódik ebből </a:t>
            </a:r>
            <a:br>
              <a:rPr lang="hu-HU" sz="2000" dirty="0"/>
            </a:br>
            <a:r>
              <a:rPr lang="hu-HU" sz="2000" dirty="0" smtClean="0"/>
              <a:t>PE/PB=PA/PE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 smtClean="0"/>
          </a:p>
          <a:p>
            <a:pPr algn="l"/>
            <a:r>
              <a:rPr lang="hu-HU" sz="2000" dirty="0" smtClean="0"/>
              <a:t>Ezt </a:t>
            </a:r>
            <a:r>
              <a:rPr lang="hu-HU" sz="2000" dirty="0"/>
              <a:t>szorzat alakba </a:t>
            </a:r>
            <a:r>
              <a:rPr lang="hu-HU" sz="2000" dirty="0" smtClean="0"/>
              <a:t>írva:PE</a:t>
            </a:r>
            <a:r>
              <a:rPr lang="hu-HU" sz="2000" baseline="30000" dirty="0" smtClean="0"/>
              <a:t>2</a:t>
            </a:r>
            <a:r>
              <a:rPr lang="hu-HU" sz="2000" dirty="0" smtClean="0"/>
              <a:t>=PB*PA</a:t>
            </a:r>
            <a:endParaRPr lang="hu-HU" sz="2000" dirty="0"/>
          </a:p>
        </p:txBody>
      </p:sp>
      <p:sp>
        <p:nvSpPr>
          <p:cNvPr id="4" name="Lefelé nyíl 3"/>
          <p:cNvSpPr/>
          <p:nvPr/>
        </p:nvSpPr>
        <p:spPr>
          <a:xfrm>
            <a:off x="4283968" y="1622585"/>
            <a:ext cx="72008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7056784" cy="39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6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7590" y="269776"/>
            <a:ext cx="8305800" cy="1143000"/>
          </a:xfrm>
        </p:spPr>
        <p:txBody>
          <a:bodyPr>
            <a:noAutofit/>
          </a:bodyPr>
          <a:lstStyle/>
          <a:p>
            <a:r>
              <a:rPr lang="hu-HU" sz="3600" dirty="0"/>
              <a:t>https://www.youtube.com/watch?v=ncgE86zYeww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0" y="1412776"/>
            <a:ext cx="8172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3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59779"/>
              </p:ext>
            </p:extLst>
          </p:nvPr>
        </p:nvGraphicFramePr>
        <p:xfrm>
          <a:off x="4788024" y="2924944"/>
          <a:ext cx="4032448" cy="473195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473195">
                <a:tc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836712"/>
            <a:ext cx="7970501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u-H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rPr>
              <a:t>Az aranymetszés bizonyítása: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rPr>
              <a:t/>
            </a:r>
            <a:b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rPr>
            </a:br>
            <a:endParaRPr kumimoji="0" lang="hu-H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5004046" cy="43204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6" y="0"/>
            <a:ext cx="4139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39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70</Words>
  <Application>Microsoft Office PowerPoint</Application>
  <PresentationFormat>Diavetítés a képernyőre (4:3 oldalarány)</PresentationFormat>
  <Paragraphs>15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Áramlás</vt:lpstr>
      <vt:lpstr>I. Szelő tétel és szerkesztése</vt:lpstr>
      <vt:lpstr>Tétel: A körhöz egy külső pontból húzott érintőszakasz mértani közepe annak a két szakasznak, amelyek a külső pontra illeszkedő bármely szelőn a ponttól a körrel alkotott metszéspontokig terjednek.</vt:lpstr>
      <vt:lpstr>Szerkesztés II:</vt:lpstr>
      <vt:lpstr>Bizonyítás:  </vt:lpstr>
      <vt:lpstr>PowerPoint bemutató</vt:lpstr>
      <vt:lpstr>https://www.youtube.com/watch?v=ncgE86zYeww</vt:lpstr>
      <vt:lpstr>Az aranymetszés bizonyítása: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Szelő tétel és szerkesztése</dc:title>
  <dc:creator>Szabó Anita</dc:creator>
  <cp:lastModifiedBy>tanar</cp:lastModifiedBy>
  <cp:revision>11</cp:revision>
  <dcterms:created xsi:type="dcterms:W3CDTF">2017-04-07T06:57:33Z</dcterms:created>
  <dcterms:modified xsi:type="dcterms:W3CDTF">2014-09-27T23:36:03Z</dcterms:modified>
</cp:coreProperties>
</file>